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sldIdLst>
    <p:sldId id="256" r:id="rId2"/>
    <p:sldId id="257" r:id="rId3"/>
    <p:sldId id="296" r:id="rId4"/>
    <p:sldId id="277" r:id="rId5"/>
    <p:sldId id="258" r:id="rId6"/>
    <p:sldId id="262" r:id="rId7"/>
    <p:sldId id="297" r:id="rId8"/>
    <p:sldId id="283" r:id="rId9"/>
    <p:sldId id="260" r:id="rId10"/>
    <p:sldId id="261" r:id="rId11"/>
    <p:sldId id="279" r:id="rId12"/>
    <p:sldId id="290" r:id="rId13"/>
    <p:sldId id="287" r:id="rId14"/>
    <p:sldId id="288" r:id="rId15"/>
    <p:sldId id="289" r:id="rId16"/>
    <p:sldId id="291" r:id="rId17"/>
    <p:sldId id="302" r:id="rId18"/>
    <p:sldId id="278" r:id="rId19"/>
    <p:sldId id="280" r:id="rId20"/>
    <p:sldId id="298" r:id="rId21"/>
    <p:sldId id="294" r:id="rId22"/>
    <p:sldId id="299" r:id="rId23"/>
    <p:sldId id="276" r:id="rId24"/>
    <p:sldId id="282" r:id="rId25"/>
    <p:sldId id="275" r:id="rId26"/>
    <p:sldId id="281" r:id="rId27"/>
    <p:sldId id="301" r:id="rId28"/>
    <p:sldId id="292" r:id="rId29"/>
    <p:sldId id="293" r:id="rId30"/>
    <p:sldId id="295" r:id="rId31"/>
    <p:sldId id="263" r:id="rId32"/>
    <p:sldId id="274" r:id="rId33"/>
    <p:sldId id="264" r:id="rId34"/>
    <p:sldId id="266" r:id="rId35"/>
    <p:sldId id="267" r:id="rId36"/>
    <p:sldId id="270" r:id="rId37"/>
    <p:sldId id="265" r:id="rId38"/>
    <p:sldId id="268" r:id="rId39"/>
    <p:sldId id="271" r:id="rId40"/>
    <p:sldId id="272" r:id="rId41"/>
    <p:sldId id="273" r:id="rId42"/>
    <p:sldId id="305" r:id="rId43"/>
    <p:sldId id="304" r:id="rId44"/>
    <p:sldId id="306" r:id="rId45"/>
    <p:sldId id="269" r:id="rId46"/>
    <p:sldId id="300" r:id="rId47"/>
    <p:sldId id="285" r:id="rId48"/>
    <p:sldId id="286" r:id="rId49"/>
    <p:sldId id="284" r:id="rId5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3"/>
    <p:restoredTop sz="95952"/>
  </p:normalViewPr>
  <p:slideViewPr>
    <p:cSldViewPr snapToGrid="0" snapToObjects="1">
      <p:cViewPr varScale="1">
        <p:scale>
          <a:sx n="172" d="100"/>
          <a:sy n="172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8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7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7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6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0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2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00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4" r:id="rId10"/>
    <p:sldLayoutId id="21474838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stephanraaijmakers/ba-dl4nlp/blob/master/data/bbc/bbc-all.csv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tephanraaijmakers/ba-dl4nlp/blob/master/data/bbc/bbc-all.csv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stephanraaijmakers/ba-dl4nl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06CC0-009B-4E13-8ECF-A9F134F13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0" r="2122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E53E6-0988-264E-8303-ADB63D9A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NL" sz="5000" dirty="0">
                <a:solidFill>
                  <a:srgbClr val="FFFFFF"/>
                </a:solidFill>
              </a:rPr>
              <a:t>BA Deep learning for NLP</a:t>
            </a:r>
            <a:br>
              <a:rPr lang="en-NL" sz="5000" dirty="0">
                <a:solidFill>
                  <a:srgbClr val="FFFFFF"/>
                </a:solidFill>
              </a:rPr>
            </a:br>
            <a:endParaRPr lang="en-NL" sz="5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E0035-F4E2-1E4B-990D-158E1EA03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NL" sz="1500" dirty="0">
                <a:solidFill>
                  <a:srgbClr val="FFFFFF"/>
                </a:solidFill>
              </a:rPr>
              <a:t>Week 1 – February 5, 2021</a:t>
            </a:r>
          </a:p>
          <a:p>
            <a:pPr>
              <a:lnSpc>
                <a:spcPct val="110000"/>
              </a:lnSpc>
            </a:pPr>
            <a:endParaRPr lang="en-NL" sz="15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P</a:t>
            </a:r>
            <a:r>
              <a:rPr lang="en-NL" sz="1500" dirty="0">
                <a:solidFill>
                  <a:srgbClr val="FFFFFF"/>
                </a:solidFill>
              </a:rPr>
              <a:t>rof. dr. Stephan Raaijmakers</a:t>
            </a:r>
          </a:p>
        </p:txBody>
      </p:sp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5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747F-BE92-1743-9A68-A98B64B0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Introduction: AI, machine learning, NLP and deep learning</a:t>
            </a:r>
          </a:p>
        </p:txBody>
      </p:sp>
      <p:pic>
        <p:nvPicPr>
          <p:cNvPr id="3074" name="Picture 2" descr="What Is Machine Learning &amp; Deep Learning? | by Claire D. Costa | Medium">
            <a:extLst>
              <a:ext uri="{FF2B5EF4-FFF2-40B4-BE49-F238E27FC236}">
                <a16:creationId xmlns:a16="http://schemas.microsoft.com/office/drawing/2014/main" id="{10AE52C0-E9B8-274B-8CCA-7B5AAEA4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56" y="2129051"/>
            <a:ext cx="6556139" cy="40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52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E7C5-D8CE-5646-BDC7-7F5D1802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rough timeline of AI (1/3)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58F6B-DF27-2342-93BF-7C7CC6DC54BF}"/>
              </a:ext>
            </a:extLst>
          </p:cNvPr>
          <p:cNvSpPr txBox="1"/>
          <p:nvPr/>
        </p:nvSpPr>
        <p:spPr>
          <a:xfrm>
            <a:off x="675503" y="6565557"/>
            <a:ext cx="4350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steemit.com</a:t>
            </a:r>
            <a:r>
              <a:rPr lang="en-US" sz="900" dirty="0">
                <a:solidFill>
                  <a:schemeClr val="bg1"/>
                </a:solidFill>
              </a:rPr>
              <a:t>/education/@</a:t>
            </a:r>
            <a:r>
              <a:rPr lang="en-US" sz="900" dirty="0" err="1">
                <a:solidFill>
                  <a:schemeClr val="bg1"/>
                </a:solidFill>
              </a:rPr>
              <a:t>tayyabafridi</a:t>
            </a:r>
            <a:r>
              <a:rPr lang="en-US" sz="900" dirty="0">
                <a:solidFill>
                  <a:schemeClr val="bg1"/>
                </a:solidFill>
              </a:rPr>
              <a:t>/the-timeline-of-artificial-intelligence-ai</a:t>
            </a:r>
            <a:endParaRPr lang="en-NL" sz="900" dirty="0">
              <a:solidFill>
                <a:schemeClr val="bg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AC3B5DA-EBA9-C84D-948D-4BA2A4391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07" y="2030208"/>
            <a:ext cx="7094586" cy="407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5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E7C5-D8CE-5646-BDC7-7F5D1802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rough timeline of AI (2/3)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7BE82B-71ED-D440-9110-7B493305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29" y="1971786"/>
            <a:ext cx="7389341" cy="415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958F6B-DF27-2342-93BF-7C7CC6DC54BF}"/>
              </a:ext>
            </a:extLst>
          </p:cNvPr>
          <p:cNvSpPr txBox="1"/>
          <p:nvPr/>
        </p:nvSpPr>
        <p:spPr>
          <a:xfrm>
            <a:off x="675503" y="6565557"/>
            <a:ext cx="5545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digitalwellbeing.org</a:t>
            </a:r>
            <a:r>
              <a:rPr lang="en-US" sz="900" dirty="0">
                <a:solidFill>
                  <a:schemeClr val="bg1"/>
                </a:solidFill>
              </a:rPr>
              <a:t>/wp-content/uploads/2017/08/Artificial-Intelligence-AI-Timeline-</a:t>
            </a:r>
            <a:r>
              <a:rPr lang="en-US" sz="900" dirty="0" err="1">
                <a:solidFill>
                  <a:schemeClr val="bg1"/>
                </a:solidFill>
              </a:rPr>
              <a:t>Infographic.jpeg</a:t>
            </a:r>
            <a:endParaRPr lang="en-NL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8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BE30-3C4C-5143-BE49-88338088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rough timeline of AI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2D442-904A-A340-86AD-256C1FC0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40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28F8-3505-9E4B-B19A-E5D23B98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Eliza (1964)</a:t>
            </a:r>
          </a:p>
        </p:txBody>
      </p:sp>
      <p:pic>
        <p:nvPicPr>
          <p:cNvPr id="5122" name="Picture 2" descr="ELIZA Talking">
            <a:extLst>
              <a:ext uri="{FF2B5EF4-FFF2-40B4-BE49-F238E27FC236}">
                <a16:creationId xmlns:a16="http://schemas.microsoft.com/office/drawing/2014/main" id="{A60F1067-18F4-E64C-B423-B06E4B816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"/>
          <a:stretch/>
        </p:blipFill>
        <p:spPr bwMode="auto">
          <a:xfrm>
            <a:off x="1416908" y="2356022"/>
            <a:ext cx="5073565" cy="36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E6260-0DD0-8740-987A-4DABEC4E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70" y="2486798"/>
            <a:ext cx="36331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E33B-8627-0C46-BB0F-EC32B3F4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IBM Debater (2018)</a:t>
            </a:r>
          </a:p>
        </p:txBody>
      </p:sp>
      <p:pic>
        <p:nvPicPr>
          <p:cNvPr id="6146" name="Picture 2" descr="IBM Unveils System That 'Debates' With Humans - The New York Times">
            <a:extLst>
              <a:ext uri="{FF2B5EF4-FFF2-40B4-BE49-F238E27FC236}">
                <a16:creationId xmlns:a16="http://schemas.microsoft.com/office/drawing/2014/main" id="{77696E03-B11F-1D48-8916-A76726BB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97" y="2290120"/>
            <a:ext cx="5606406" cy="373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7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747F-BE92-1743-9A68-A98B64B0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</a:t>
            </a:r>
          </a:p>
        </p:txBody>
      </p:sp>
      <p:pic>
        <p:nvPicPr>
          <p:cNvPr id="3074" name="Picture 2" descr="What Is Machine Learning &amp; Deep Learning? | by Claire D. Costa | Medium">
            <a:extLst>
              <a:ext uri="{FF2B5EF4-FFF2-40B4-BE49-F238E27FC236}">
                <a16:creationId xmlns:a16="http://schemas.microsoft.com/office/drawing/2014/main" id="{10AE52C0-E9B8-274B-8CCA-7B5AAEA4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56" y="2129051"/>
            <a:ext cx="6556139" cy="40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60C9-C62A-454A-A94D-968BAB16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D0B7-2C76-B14F-A8C9-C74C8379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716008" cy="376089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Machine learning involves teaching computers to learn from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Machine Learning infers a </a:t>
            </a:r>
            <a:r>
              <a:rPr lang="en-NL" b="1" dirty="0"/>
              <a:t>model</a:t>
            </a:r>
            <a:r>
              <a:rPr lang="en-NL" dirty="0"/>
              <a:t> from this data that can be used for making predictions on unseen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 Machine Learning algorithm builds such a model.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Usually, humans prepare data (labels, </a:t>
            </a:r>
            <a:r>
              <a:rPr lang="en-NL" i="1" dirty="0"/>
              <a:t>features</a:t>
            </a:r>
            <a:r>
              <a:rPr lang="en-NL" dirty="0"/>
              <a:t>), and teach a Machine Learning model to associate the labels with the features.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Predicting topics and sentiments for 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Predicting objects in images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Predicting gender and age in speech </a:t>
            </a:r>
          </a:p>
        </p:txBody>
      </p:sp>
    </p:spTree>
    <p:extLst>
      <p:ext uri="{BB962C8B-B14F-4D97-AF65-F5344CB8AC3E}">
        <p14:creationId xmlns:p14="http://schemas.microsoft.com/office/powerpoint/2010/main" val="133651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9773-85F8-5D41-843B-8A6BB091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timeline of machine learning</a:t>
            </a:r>
          </a:p>
        </p:txBody>
      </p:sp>
      <p:pic>
        <p:nvPicPr>
          <p:cNvPr id="4098" name="Picture 2" descr="Timeline | Deep learning, Machine learning, Data science">
            <a:extLst>
              <a:ext uri="{FF2B5EF4-FFF2-40B4-BE49-F238E27FC236}">
                <a16:creationId xmlns:a16="http://schemas.microsoft.com/office/drawing/2014/main" id="{F4E07750-7652-1C40-8E0B-DBE1C5F4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88" y="1960049"/>
            <a:ext cx="8933824" cy="41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2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FB33-5EF6-824D-9D61-A5A40D55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timeline of NLP</a:t>
            </a:r>
          </a:p>
        </p:txBody>
      </p:sp>
      <p:pic>
        <p:nvPicPr>
          <p:cNvPr id="11266" name="Picture 2" descr="The Evolution of Natural Language Processing: Infographic | Hostcomm">
            <a:extLst>
              <a:ext uri="{FF2B5EF4-FFF2-40B4-BE49-F238E27FC236}">
                <a16:creationId xmlns:a16="http://schemas.microsoft.com/office/drawing/2014/main" id="{DD2ABF85-DDA1-9440-A2CA-9893DD21C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" b="6615"/>
          <a:stretch/>
        </p:blipFill>
        <p:spPr bwMode="auto">
          <a:xfrm>
            <a:off x="7175156" y="0"/>
            <a:ext cx="2825577" cy="635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D8BA0-6D7F-7B49-A4B5-B98D80DFD5DA}"/>
              </a:ext>
            </a:extLst>
          </p:cNvPr>
          <p:cNvSpPr txBox="1"/>
          <p:nvPr/>
        </p:nvSpPr>
        <p:spPr>
          <a:xfrm>
            <a:off x="197708" y="6560762"/>
            <a:ext cx="41953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www.hostcomm.co.uk</a:t>
            </a:r>
            <a:r>
              <a:rPr lang="en-US" sz="900" dirty="0">
                <a:solidFill>
                  <a:schemeClr val="bg1"/>
                </a:solidFill>
              </a:rPr>
              <a:t>/blog/2019/evolution-natural-language-infographic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889C-57FC-6D41-AF4F-50C291AAF45E}"/>
              </a:ext>
            </a:extLst>
          </p:cNvPr>
          <p:cNvSpPr txBox="1"/>
          <p:nvPr/>
        </p:nvSpPr>
        <p:spPr>
          <a:xfrm>
            <a:off x="1046205" y="2463114"/>
            <a:ext cx="58605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Grammar-based, logic-based, rule-based: 1960-1985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Statistical NLP: 1985-2000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Machine-learning based NLP: 1990-now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Deep-learning based NLP: 2005-now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53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AE7B-EB41-5544-9BBD-195F96AA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7B32-DF8A-8049-9266-4266AF20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623188" cy="3928326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In this course, you will learn: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How to practically implement deep learning-based natural language processing.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How to map well-known linguistic problems onto deep learning architectures.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A lot about machine learning, tuning and evaluating models.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How to program in Python (high-level).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We will adopt a </a:t>
            </a:r>
            <a:r>
              <a:rPr lang="en-NL" i="1" dirty="0">
                <a:solidFill>
                  <a:srgbClr val="92D050"/>
                </a:solidFill>
              </a:rPr>
              <a:t>grassroots</a:t>
            </a:r>
            <a:r>
              <a:rPr lang="en-NL" i="1" dirty="0"/>
              <a:t> </a:t>
            </a:r>
            <a:r>
              <a:rPr lang="en-NL" dirty="0"/>
              <a:t>approach: just start!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We will try to compensate as much as we can for background differences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This means that the skill set acquired will differ a bit from person to person.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The general aim: to get us all on the same page: understand how things work, and be able to piece together some of it.</a:t>
            </a:r>
          </a:p>
        </p:txBody>
      </p:sp>
      <p:pic>
        <p:nvPicPr>
          <p:cNvPr id="13314" name="Picture 2" descr="Top 10: Grassroots Movements that are Taking on the World | SHIFT magazine">
            <a:extLst>
              <a:ext uri="{FF2B5EF4-FFF2-40B4-BE49-F238E27FC236}">
                <a16:creationId xmlns:a16="http://schemas.microsoft.com/office/drawing/2014/main" id="{645D7ABA-DB14-6C4A-9018-915E666C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18" y="2465040"/>
            <a:ext cx="4608438" cy="310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49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E622-A699-7643-AEB8-093CBB74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So, what is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0832-6B51-AA46-96DF-0CC282106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727481" cy="3760891"/>
          </a:xfrm>
        </p:spPr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Based on neural networks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 neural network is a complex function mapping inputs to outputs.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Organized in connected layers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Layers exchange weighted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The weights are learned from data and supervision.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The inputs are numerical representations of data (pixels, words,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Outputs: labels, predictions.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Deep: many layers</a:t>
            </a:r>
            <a:r>
              <a:rPr lang="en-NL" b="1" dirty="0"/>
              <a:t>, lots of abstraction</a:t>
            </a:r>
            <a:r>
              <a:rPr lang="en-NL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17414" name="Picture 6" descr="Want to know how Deep Learning works? Here's a quick guide for everyone. |  by Radu Raicea | freeCodeCamp.org | Medium">
            <a:extLst>
              <a:ext uri="{FF2B5EF4-FFF2-40B4-BE49-F238E27FC236}">
                <a16:creationId xmlns:a16="http://schemas.microsoft.com/office/drawing/2014/main" id="{AF415B23-EBD1-424A-B961-5ACECC3E9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5777" b="5234"/>
          <a:stretch/>
        </p:blipFill>
        <p:spPr bwMode="auto">
          <a:xfrm>
            <a:off x="5798634" y="2312020"/>
            <a:ext cx="5181602" cy="31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8F5EC-CF95-8C4C-93D8-4A8D39954E13}"/>
              </a:ext>
            </a:extLst>
          </p:cNvPr>
          <p:cNvSpPr txBox="1"/>
          <p:nvPr/>
        </p:nvSpPr>
        <p:spPr>
          <a:xfrm>
            <a:off x="5880410" y="54516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92D05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C810-5F93-5149-8E4C-3FFF64AEC289}"/>
              </a:ext>
            </a:extLst>
          </p:cNvPr>
          <p:cNvSpPr txBox="1"/>
          <p:nvPr/>
        </p:nvSpPr>
        <p:spPr>
          <a:xfrm>
            <a:off x="10093455" y="545162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92D050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1DA43-16F8-FE4B-BBA0-14D57DA531B6}"/>
              </a:ext>
            </a:extLst>
          </p:cNvPr>
          <p:cNvSpPr txBox="1"/>
          <p:nvPr/>
        </p:nvSpPr>
        <p:spPr>
          <a:xfrm>
            <a:off x="6965491" y="5451626"/>
            <a:ext cx="310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92D050"/>
                </a:solidFill>
              </a:rPr>
              <a:t>Intermediate (hidden)  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85334-0EE0-E54D-AE11-34630207D232}"/>
              </a:ext>
            </a:extLst>
          </p:cNvPr>
          <p:cNvSpPr txBox="1"/>
          <p:nvPr/>
        </p:nvSpPr>
        <p:spPr>
          <a:xfrm>
            <a:off x="5006773" y="1997897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92D050"/>
                </a:solidFill>
              </a:rPr>
              <a:t>Weighted connections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75A63D-7508-014A-9DA2-67F77EDA4ABB}"/>
              </a:ext>
            </a:extLst>
          </p:cNvPr>
          <p:cNvCxnSpPr/>
          <p:nvPr/>
        </p:nvCxnSpPr>
        <p:spPr>
          <a:xfrm>
            <a:off x="6460273" y="2312020"/>
            <a:ext cx="117764" cy="43118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9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6E38-F81D-E742-8616-D4E737C4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</a:t>
            </a:r>
            <a:r>
              <a:rPr lang="en-US" dirty="0"/>
              <a:t>ng</a:t>
            </a:r>
            <a:r>
              <a:rPr lang="en-NL" dirty="0"/>
              <a:t> is all about learning (vector) representations of data from data</a:t>
            </a:r>
          </a:p>
        </p:txBody>
      </p:sp>
      <p:pic>
        <p:nvPicPr>
          <p:cNvPr id="4" name="Picture 4" descr="deep_learning | Quantdare">
            <a:extLst>
              <a:ext uri="{FF2B5EF4-FFF2-40B4-BE49-F238E27FC236}">
                <a16:creationId xmlns:a16="http://schemas.microsoft.com/office/drawing/2014/main" id="{19FFA31F-5943-124F-BBC6-4C3ACEAE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15" y="1978889"/>
            <a:ext cx="4708790" cy="429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7718C-E878-D244-9DCB-553E5B756359}"/>
              </a:ext>
            </a:extLst>
          </p:cNvPr>
          <p:cNvSpPr txBox="1"/>
          <p:nvPr/>
        </p:nvSpPr>
        <p:spPr>
          <a:xfrm>
            <a:off x="2111298" y="6594088"/>
            <a:ext cx="13356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quantdare.com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endParaRPr lang="en-NL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9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3E68-C512-5C4F-B6D9-2B70A04B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F74C-EB0E-7A42-8ED0-F27211D2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5920553" cy="415135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 vector is an arrow connecting 2 or more numbers. These numbers can represent arbitrary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Measurements by sensors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Word frequencies or other statistics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 vector can be interpreted as a point in a multi-dimensional space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[x,y] =&gt; (x,y): 2-D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[x,y,z] =&gt; (x,y,z): 3-D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[x</a:t>
            </a:r>
            <a:r>
              <a:rPr lang="en-NL" baseline="-25000" dirty="0"/>
              <a:t>1</a:t>
            </a:r>
            <a:r>
              <a:rPr lang="en-NL" dirty="0"/>
              <a:t>,…,x</a:t>
            </a:r>
            <a:r>
              <a:rPr lang="en-NL" baseline="-25000" dirty="0"/>
              <a:t>n</a:t>
            </a:r>
            <a:r>
              <a:rPr lang="en-NL" dirty="0"/>
              <a:t>] =&gt; (x</a:t>
            </a:r>
            <a:r>
              <a:rPr lang="en-NL" baseline="-25000" dirty="0"/>
              <a:t>1</a:t>
            </a:r>
            <a:r>
              <a:rPr lang="en-NL" dirty="0"/>
              <a:t>,…,x</a:t>
            </a:r>
            <a:r>
              <a:rPr lang="en-NL" baseline="-25000" dirty="0"/>
              <a:t>n</a:t>
            </a:r>
            <a:r>
              <a:rPr lang="en-NL" dirty="0"/>
              <a:t>) =&gt; n-D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Vectors have both </a:t>
            </a:r>
            <a:r>
              <a:rPr lang="en-NL" i="1" dirty="0"/>
              <a:t>magnitude (length)</a:t>
            </a:r>
            <a:r>
              <a:rPr lang="en-NL" dirty="0"/>
              <a:t> and </a:t>
            </a:r>
            <a:r>
              <a:rPr lang="en-NL" i="1" dirty="0"/>
              <a:t>direction</a:t>
            </a:r>
            <a:r>
              <a:rPr lang="en-NL" dirty="0"/>
              <a:t> as basic properties.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marL="201168" lvl="1" indent="0">
              <a:buNone/>
            </a:pPr>
            <a:endParaRPr lang="en-NL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4870686-091D-FF44-9E29-21811934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84" y="539532"/>
            <a:ext cx="2950428" cy="11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Vector magnitude (length)">
            <a:extLst>
              <a:ext uri="{FF2B5EF4-FFF2-40B4-BE49-F238E27FC236}">
                <a16:creationId xmlns:a16="http://schemas.microsoft.com/office/drawing/2014/main" id="{02A4BF5A-AD4C-8E48-9052-CD1931EF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38" y="5120641"/>
            <a:ext cx="2642942" cy="9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ind the length of a vector and give a unit vector in it's direction -  YouTube">
            <a:extLst>
              <a:ext uri="{FF2B5EF4-FFF2-40B4-BE49-F238E27FC236}">
                <a16:creationId xmlns:a16="http://schemas.microsoft.com/office/drawing/2014/main" id="{C9A86089-D5B4-FC4F-8EB0-2A0AD8F1A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2" b="39245"/>
          <a:stretch/>
        </p:blipFill>
        <p:spPr bwMode="auto">
          <a:xfrm>
            <a:off x="8360513" y="2398134"/>
            <a:ext cx="2947392" cy="231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Vector magnitude and direction review (article) | Khan Academy">
            <a:extLst>
              <a:ext uri="{FF2B5EF4-FFF2-40B4-BE49-F238E27FC236}">
                <a16:creationId xmlns:a16="http://schemas.microsoft.com/office/drawing/2014/main" id="{E839359E-B085-114F-9295-64B4243D7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3" t="5232" r="27134" b="5743"/>
          <a:stretch/>
        </p:blipFill>
        <p:spPr bwMode="auto">
          <a:xfrm>
            <a:off x="8794595" y="286603"/>
            <a:ext cx="1507723" cy="15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7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93FB-BD1C-5240-BCD0-83072444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Similarity in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B4EA-3621-AD4E-8C7E-34FD9916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5923" cy="3926839"/>
          </a:xfrm>
        </p:spPr>
        <p:txBody>
          <a:bodyPr/>
          <a:lstStyle/>
          <a:p>
            <a:pPr marL="201168" lvl="1" indent="0">
              <a:buNone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Most machine learning estimates similarity in vector spaces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Some vector spaces have semantic structure (later)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Some ML algorithms manipulate vector spaces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Implicitly (S</a:t>
            </a:r>
            <a:r>
              <a:rPr lang="en-US" dirty="0"/>
              <a:t>u</a:t>
            </a:r>
            <a:r>
              <a:rPr lang="en-NL" dirty="0"/>
              <a:t>pport Vector Machines use a clever </a:t>
            </a:r>
            <a:r>
              <a:rPr lang="en-NL" i="1" dirty="0"/>
              <a:t>kernel trick</a:t>
            </a:r>
            <a:r>
              <a:rPr lang="en-NL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Explicitly: neural networks </a:t>
            </a:r>
            <a:r>
              <a:rPr lang="en-NL" i="1" dirty="0"/>
              <a:t>transform</a:t>
            </a:r>
            <a:r>
              <a:rPr lang="en-NL" dirty="0"/>
              <a:t> vector spaces step by step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Shared aim: linear separability of </a:t>
            </a:r>
            <a:r>
              <a:rPr lang="en-NL" i="1" dirty="0"/>
              <a:t>classes</a:t>
            </a:r>
            <a:r>
              <a:rPr lang="en-NL" dirty="0"/>
              <a:t> or </a:t>
            </a:r>
            <a:r>
              <a:rPr lang="en-NL" i="1" dirty="0"/>
              <a:t>labels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i="1" dirty="0"/>
              <a:t>Draw a straight line between two classes, based on a linear function y=a+bx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16386" name="Picture 2" descr="Math Behind SVM(Kernel Trick). This is PART III of SVM Series | by  MLMath.io | Medium">
            <a:extLst>
              <a:ext uri="{FF2B5EF4-FFF2-40B4-BE49-F238E27FC236}">
                <a16:creationId xmlns:a16="http://schemas.microsoft.com/office/drawing/2014/main" id="{2A057F66-5331-8F4C-9098-10881A658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5"/>
          <a:stretch/>
        </p:blipFill>
        <p:spPr bwMode="auto">
          <a:xfrm>
            <a:off x="6804258" y="3429000"/>
            <a:ext cx="4198528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83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0C48-804F-3F41-ADD7-900A4EF4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Cosine distance versus Euclidean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828A4-1649-4F45-90C9-E3D17CA2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29" y="2031239"/>
            <a:ext cx="3575051" cy="983612"/>
          </a:xfrm>
          <a:prstGeom prst="rect">
            <a:avLst/>
          </a:prstGeom>
        </p:spPr>
      </p:pic>
      <p:pic>
        <p:nvPicPr>
          <p:cNvPr id="8202" name="Picture 10" descr="eucos">
            <a:extLst>
              <a:ext uri="{FF2B5EF4-FFF2-40B4-BE49-F238E27FC236}">
                <a16:creationId xmlns:a16="http://schemas.microsoft.com/office/drawing/2014/main" id="{541529D5-8FE6-6D40-B7AE-03A2833B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698750"/>
            <a:ext cx="4296034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clidean distance">
            <a:extLst>
              <a:ext uri="{FF2B5EF4-FFF2-40B4-BE49-F238E27FC236}">
                <a16:creationId xmlns:a16="http://schemas.microsoft.com/office/drawing/2014/main" id="{7355E7E9-3DA7-F54A-95EB-0E5D919F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29" y="3268585"/>
            <a:ext cx="3901818" cy="8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F67AF-9C45-1045-ABE6-195F9D66D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38" y="4546076"/>
            <a:ext cx="2971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A158-D2E4-7C4B-B4AF-F63AC759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deep learning (r)evolution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0EAFC86-641F-EB44-858D-BD2387F9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1" y="2497096"/>
            <a:ext cx="9226378" cy="305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B20D1-BADE-6246-B705-E5488BD94B03}"/>
              </a:ext>
            </a:extLst>
          </p:cNvPr>
          <p:cNvSpPr txBox="1"/>
          <p:nvPr/>
        </p:nvSpPr>
        <p:spPr>
          <a:xfrm>
            <a:off x="1097280" y="6488668"/>
            <a:ext cx="668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fabian.friedrichs.ws</a:t>
            </a:r>
            <a:r>
              <a:rPr lang="en-US" sz="900" dirty="0">
                <a:solidFill>
                  <a:schemeClr val="bg1"/>
                </a:solidFill>
              </a:rPr>
              <a:t>/research/deep-learning/  and https://</a:t>
            </a:r>
            <a:r>
              <a:rPr lang="en-US" sz="900" dirty="0" err="1">
                <a:solidFill>
                  <a:schemeClr val="bg1"/>
                </a:solidFill>
              </a:rPr>
              <a:t>trends.google.com</a:t>
            </a:r>
            <a:r>
              <a:rPr lang="en-US" sz="900" dirty="0">
                <a:solidFill>
                  <a:schemeClr val="bg1"/>
                </a:solidFill>
              </a:rPr>
              <a:t>/trends/</a:t>
            </a:r>
            <a:r>
              <a:rPr lang="en-US" sz="900" dirty="0" err="1">
                <a:solidFill>
                  <a:schemeClr val="bg1"/>
                </a:solidFill>
              </a:rPr>
              <a:t>explore?date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all&amp;q</a:t>
            </a:r>
            <a:r>
              <a:rPr lang="en-US" sz="900" dirty="0">
                <a:solidFill>
                  <a:schemeClr val="bg1"/>
                </a:solidFill>
              </a:rPr>
              <a:t>=deep%20learning</a:t>
            </a:r>
            <a:endParaRPr lang="en-NL" sz="900" dirty="0">
              <a:solidFill>
                <a:schemeClr val="bg1"/>
              </a:solidFill>
            </a:endParaRPr>
          </a:p>
          <a:p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35696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639F-04B3-1746-82D6-06A08C96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timeline of representation learning (1/2)</a:t>
            </a:r>
          </a:p>
        </p:txBody>
      </p:sp>
      <p:pic>
        <p:nvPicPr>
          <p:cNvPr id="6146" name="Picture 2" descr="Representation Learning and NLP | SpringerLink">
            <a:extLst>
              <a:ext uri="{FF2B5EF4-FFF2-40B4-BE49-F238E27FC236}">
                <a16:creationId xmlns:a16="http://schemas.microsoft.com/office/drawing/2014/main" id="{EFC55045-F7F9-C24B-8AD7-38BE0C49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56" y="2409849"/>
            <a:ext cx="10411247" cy="31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3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B76B-B573-BC49-8190-54DB128E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timeline of representation learning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99A7-8376-8F49-A2D3-DF93800F7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4195832" cy="380194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2018: BERT (</a:t>
            </a:r>
            <a:r>
              <a:rPr lang="en-US" dirty="0"/>
              <a:t>Bidirectional Encoder Representations from Transformers 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2019: </a:t>
            </a:r>
            <a:r>
              <a:rPr lang="en-US" dirty="0" err="1"/>
              <a:t>XLNet</a:t>
            </a:r>
            <a:r>
              <a:rPr lang="en-US" dirty="0"/>
              <a:t> (better than BERT)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2019-2020: large Transformer-based models for representing words (GPT-2/3, </a:t>
            </a:r>
            <a:r>
              <a:rPr lang="en-US" dirty="0" err="1"/>
              <a:t>OpenAI</a:t>
            </a:r>
            <a:r>
              <a:rPr lang="en-US" dirty="0"/>
              <a:t>, trained on &gt; 1 billion words) </a:t>
            </a:r>
            <a:endParaRPr lang="en-NL" dirty="0"/>
          </a:p>
        </p:txBody>
      </p:sp>
      <p:pic>
        <p:nvPicPr>
          <p:cNvPr id="21508" name="Picture 4" descr="What is GPT-3? Everything your business needs to know about OpenAI's  breakthrough AI language program | ZDNet">
            <a:extLst>
              <a:ext uri="{FF2B5EF4-FFF2-40B4-BE49-F238E27FC236}">
                <a16:creationId xmlns:a16="http://schemas.microsoft.com/office/drawing/2014/main" id="{A9D95A73-86D4-0A4A-B009-34FF4CBDA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162" y="2159141"/>
            <a:ext cx="5842588" cy="32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9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5261-368A-4E45-B9C6-83BC9061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Google on Deep Learning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3752AF7-0309-DA47-91FF-24276826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77" y="2281881"/>
            <a:ext cx="4534788" cy="283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D778F-EDD8-3049-8DAF-1B35A147B3D5}"/>
              </a:ext>
            </a:extLst>
          </p:cNvPr>
          <p:cNvSpPr txBox="1"/>
          <p:nvPr/>
        </p:nvSpPr>
        <p:spPr>
          <a:xfrm>
            <a:off x="1097280" y="6571397"/>
            <a:ext cx="6689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fabian.friedrichs.ws</a:t>
            </a:r>
            <a:r>
              <a:rPr lang="en-US" sz="900" dirty="0">
                <a:solidFill>
                  <a:schemeClr val="bg1"/>
                </a:solidFill>
              </a:rPr>
              <a:t>/research/deep-learning/  and https://</a:t>
            </a:r>
            <a:r>
              <a:rPr lang="en-US" sz="900" dirty="0" err="1">
                <a:solidFill>
                  <a:schemeClr val="bg1"/>
                </a:solidFill>
              </a:rPr>
              <a:t>trends.google.com</a:t>
            </a:r>
            <a:r>
              <a:rPr lang="en-US" sz="900" dirty="0">
                <a:solidFill>
                  <a:schemeClr val="bg1"/>
                </a:solidFill>
              </a:rPr>
              <a:t>/trends/</a:t>
            </a:r>
            <a:r>
              <a:rPr lang="en-US" sz="900" dirty="0" err="1">
                <a:solidFill>
                  <a:schemeClr val="bg1"/>
                </a:solidFill>
              </a:rPr>
              <a:t>explore?date</a:t>
            </a:r>
            <a:r>
              <a:rPr lang="en-US" sz="900" dirty="0">
                <a:solidFill>
                  <a:schemeClr val="bg1"/>
                </a:solidFill>
              </a:rPr>
              <a:t>=</a:t>
            </a:r>
            <a:r>
              <a:rPr lang="en-US" sz="900" dirty="0" err="1">
                <a:solidFill>
                  <a:schemeClr val="bg1"/>
                </a:solidFill>
              </a:rPr>
              <a:t>all&amp;q</a:t>
            </a:r>
            <a:r>
              <a:rPr lang="en-US" sz="900" dirty="0">
                <a:solidFill>
                  <a:schemeClr val="bg1"/>
                </a:solidFill>
              </a:rPr>
              <a:t>=deep%20learning</a:t>
            </a:r>
            <a:endParaRPr lang="en-NL" sz="9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1DF07-EBCD-704C-9DBC-AF918E43E932}"/>
              </a:ext>
            </a:extLst>
          </p:cNvPr>
          <p:cNvSpPr txBox="1"/>
          <p:nvPr/>
        </p:nvSpPr>
        <p:spPr>
          <a:xfrm>
            <a:off x="3978876" y="6656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CFE0ACDF-6652-5A46-8528-E6EECF4F75AD}"/>
              </a:ext>
            </a:extLst>
          </p:cNvPr>
          <p:cNvSpPr/>
          <p:nvPr/>
        </p:nvSpPr>
        <p:spPr>
          <a:xfrm>
            <a:off x="11121540" y="5136574"/>
            <a:ext cx="410244" cy="9308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73BD2-A356-E04B-88AC-A7209F40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16" y="2058605"/>
            <a:ext cx="5825868" cy="2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8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C69B-AFCB-394B-839D-01DDC305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fields are on the rise … like CAI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E0819-ECFD-EA46-8476-E784065E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9" y="2135258"/>
            <a:ext cx="7875828" cy="39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5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DEDC-F5D9-5F4D-A4CD-AD242410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3230-4CEF-EA4E-8B19-53D7AD12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4123"/>
            <a:ext cx="5206876" cy="3760891"/>
          </a:xfrm>
        </p:spPr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Every week, we will go through some background (first hour), and discuss questions from last week.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Submit your questions </a:t>
            </a:r>
            <a:r>
              <a:rPr lang="en-NL" b="1" dirty="0"/>
              <a:t>before Tuesday end of day </a:t>
            </a:r>
            <a:r>
              <a:rPr lang="en-NL" dirty="0"/>
              <a:t>every week through Brighspace, in a dedicated form. </a:t>
            </a:r>
          </a:p>
          <a:p>
            <a:pPr marL="201168" lvl="1" indent="0">
              <a:buNone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The second slot (2 hours) you will work on an exercise.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First hour: work together with one (or more, if uneven) student(s) on exercise.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NL" dirty="0"/>
              <a:t>Pairing will be changed every week, and will be put on Brightspace.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NL" dirty="0"/>
              <a:t>You will use Zoom breakout rooms.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Second hour: report issues. Short discussion. C</a:t>
            </a:r>
            <a:r>
              <a:rPr lang="en-US" dirty="0"/>
              <a:t>o</a:t>
            </a:r>
            <a:r>
              <a:rPr lang="en-NL" dirty="0"/>
              <a:t>ntinue. </a:t>
            </a:r>
            <a:r>
              <a:rPr lang="en-US" dirty="0"/>
              <a:t>C</a:t>
            </a:r>
            <a:r>
              <a:rPr lang="en-NL" dirty="0"/>
              <a:t>ontact me for problems.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Round up: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Exercise next week.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Including a  short quiz.</a:t>
            </a:r>
          </a:p>
          <a:p>
            <a:pPr marL="201168" lvl="1" indent="0">
              <a:buNone/>
            </a:pPr>
            <a:endParaRPr lang="en-NL" dirty="0"/>
          </a:p>
          <a:p>
            <a:pPr marL="384048" lvl="2" indent="0">
              <a:buNone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FFA002-A259-AA47-8FDE-ACC337945841}"/>
              </a:ext>
            </a:extLst>
          </p:cNvPr>
          <p:cNvSpPr txBox="1">
            <a:spLocks/>
          </p:cNvSpPr>
          <p:nvPr/>
        </p:nvSpPr>
        <p:spPr>
          <a:xfrm>
            <a:off x="7300331" y="2004123"/>
            <a:ext cx="2922363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Mid-term: we will have a contest (Kaggle), a machine learning competition!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Exam: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Joint assignment: code+text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Examination.</a:t>
            </a:r>
          </a:p>
          <a:p>
            <a:pPr marL="201168" lvl="1" indent="0">
              <a:buFont typeface="Calibri" pitchFamily="34" charset="0"/>
              <a:buNone/>
            </a:pPr>
            <a:endParaRPr lang="en-NL" dirty="0"/>
          </a:p>
          <a:p>
            <a:pPr marL="201168" lvl="1" indent="0">
              <a:buFont typeface="Calibri" pitchFamily="34" charset="0"/>
              <a:buNone/>
            </a:pPr>
            <a:endParaRPr lang="en-NL" dirty="0"/>
          </a:p>
          <a:p>
            <a:pPr marL="384048" lvl="2" indent="0">
              <a:buFont typeface="Calibri" pitchFamily="34" charset="0"/>
              <a:buNone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92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Fundamentals of the Complete 15-Minute Break">
            <a:extLst>
              <a:ext uri="{FF2B5EF4-FFF2-40B4-BE49-F238E27FC236}">
                <a16:creationId xmlns:a16="http://schemas.microsoft.com/office/drawing/2014/main" id="{DD359FA5-D16C-FD4D-BABA-AA93A8F0A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2448D-8D0D-684B-AB65-88A8DDC9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BREAK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0B45-7463-4B4F-8B23-5A9F4FE8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Practice: multi-class learning with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F521-B711-0C4B-AAAF-90B7AC84F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238784" cy="409029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NL" dirty="0"/>
              <a:t>klearn: a general purpose machine learning library in Python (no deep learning!)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Good for practicing a bit with machine learning-based text analysis.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Environment: Google Colab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We will build a simple neural network (a </a:t>
            </a:r>
            <a:r>
              <a:rPr lang="en-NL" b="1" dirty="0"/>
              <a:t>perceptron</a:t>
            </a:r>
            <a:r>
              <a:rPr lang="en-NL" dirty="0"/>
              <a:t>) that analyzes English BBC news data, assigning topics.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0B566-5F13-5742-B85D-5F0A748B70FF}"/>
              </a:ext>
            </a:extLst>
          </p:cNvPr>
          <p:cNvSpPr txBox="1"/>
          <p:nvPr/>
        </p:nvSpPr>
        <p:spPr>
          <a:xfrm>
            <a:off x="7205497" y="2205234"/>
            <a:ext cx="450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label,news_item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tech,"Intel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unveils laser breakthrough Intel has said it has found a way to put a silicon-based laser on a chip, raising hopes…”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sport,"Ronaldo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considering new contract Manchester United winger Cristiano Ronaldo said he is close to agreeing…”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24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3972-D6B6-AF4B-8601-C7366483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 Perceptron?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31EF-84CE-3B46-80A6-C29514BD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942285" cy="3760891"/>
          </a:xfrm>
        </p:spPr>
        <p:txBody>
          <a:bodyPr/>
          <a:lstStyle/>
          <a:p>
            <a:r>
              <a:rPr lang="en-NL" dirty="0"/>
              <a:t>The “fruitfly” of neural networks</a:t>
            </a:r>
          </a:p>
        </p:txBody>
      </p:sp>
      <p:pic>
        <p:nvPicPr>
          <p:cNvPr id="2052" name="Picture 4" descr="TikZ: Diagram of a perceptron - TeX - LaTeX Stack Exchange">
            <a:extLst>
              <a:ext uri="{FF2B5EF4-FFF2-40B4-BE49-F238E27FC236}">
                <a16:creationId xmlns:a16="http://schemas.microsoft.com/office/drawing/2014/main" id="{6F7F8A94-FBC6-7A40-90CC-D85A3B8B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65" y="2172546"/>
            <a:ext cx="67183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85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5797-B76F-6E47-8F2D-A776EF84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exercise (see slides on 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7E48-B758-8C45-9478-506AEAB8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636255" cy="411384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You will learn to build a text classifier for news data: a system that automatically assigns documents to classes (labels, topics).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marL="201168" lvl="1" indent="0">
              <a:buNone/>
            </a:pPr>
            <a:r>
              <a:rPr lang="en-NL" dirty="0"/>
              <a:t>BBC data: </a:t>
            </a:r>
            <a:r>
              <a:rPr lang="en-US" dirty="0">
                <a:hlinkClick r:id="rId2"/>
              </a:rPr>
              <a:t>https://github.com/stephanraaijmakers/ba-dl4nlp/blob/master/data/bbc/bbc-all.csv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5 classes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2,225 documents (short)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Task: build a 5-class classifier and measure its performance on some test cases.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CC78B-3022-9543-B8EE-2B62B1B1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78" y="2108201"/>
            <a:ext cx="6096001" cy="31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4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7E55-3ABA-4540-AB54-3302E684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Hour 1: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6DC0-A6E7-1D40-B121-4EAC18C7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596"/>
            <a:ext cx="5623188" cy="3996760"/>
          </a:xfrm>
        </p:spPr>
        <p:txBody>
          <a:bodyPr>
            <a:normAutofit fontScale="77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Team up with a partner student.  </a:t>
            </a:r>
            <a:r>
              <a:rPr lang="en-NL" b="1" dirty="0"/>
              <a:t>See table on Brightspace. </a:t>
            </a:r>
            <a:r>
              <a:rPr lang="en-NL" dirty="0"/>
              <a:t>Use Zoom break-out room. Rejoin to plenary session after 1 hour (includes a 15 minute break).</a:t>
            </a:r>
            <a:endParaRPr lang="en-NL" b="1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Create a Google account (both).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Create a Google Colab account with your Google account (both).</a:t>
            </a:r>
          </a:p>
          <a:p>
            <a:pPr marL="201168" lvl="1" indent="0">
              <a:buNone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Create a notebook for yourself.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Share the notebook with your partner (so you can look into each other’s work)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Upload data to your notebook and start working on the exercise.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Questions (state your name, teacher connects to break-out room):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22530" name="Picture 2" descr="Rocket Ship. Illustration of a rocket ship space vehicle blasting off into  the s , #spon, #Illustration, #rocket, #Rocket, #S… | Rocket ship, Planet  drawing, Rocket">
            <a:extLst>
              <a:ext uri="{FF2B5EF4-FFF2-40B4-BE49-F238E27FC236}">
                <a16:creationId xmlns:a16="http://schemas.microsoft.com/office/drawing/2014/main" id="{BDDA818D-E315-6D4E-A635-19F4FAC6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52" y="2800239"/>
            <a:ext cx="2993506" cy="22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7240F-028B-AA45-AA3C-54364D612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8" t="-1540" r="19115" b="-3316"/>
          <a:stretch/>
        </p:blipFill>
        <p:spPr>
          <a:xfrm>
            <a:off x="1491774" y="5849517"/>
            <a:ext cx="3542341" cy="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2180-5BA7-E94C-9A9B-0D0192F9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Upload data to your Colab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0046-E97D-A043-BCD8-B7A3D308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92016" cy="376089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Download to your computer/tablet:</a:t>
            </a:r>
          </a:p>
          <a:p>
            <a:pPr marL="201168" lvl="1" indent="0">
              <a:buNone/>
            </a:pPr>
            <a:r>
              <a:rPr lang="en-US" dirty="0">
                <a:hlinkClick r:id="rId2"/>
              </a:rPr>
              <a:t>https://github.com/stephanraaijmakers/ba-dl4nlp/blob/master/data/bbc/bbc-all.csv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Upload this file (see right)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Load this file into a so-called Pandas frame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A data structure that stores the data.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See next slide.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EB85F-6F0A-4D4F-BF16-5A985864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42" y="2108201"/>
            <a:ext cx="5149738" cy="11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14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2D98-D648-D048-8CD0-CBEDCEAE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0EE7-5EFF-F443-B3A0-0292CFD4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77" y="2235523"/>
            <a:ext cx="4365971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bbc-all.csv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E73101-1973-A948-B1CD-DF6583CF0AC4}"/>
              </a:ext>
            </a:extLst>
          </p:cNvPr>
          <p:cNvSpPr txBox="1">
            <a:spLocks/>
          </p:cNvSpPr>
          <p:nvPr/>
        </p:nvSpPr>
        <p:spPr>
          <a:xfrm>
            <a:off x="6096000" y="2086982"/>
            <a:ext cx="546735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81AFC-55CB-254E-AA96-C2856B9346E4}"/>
              </a:ext>
            </a:extLst>
          </p:cNvPr>
          <p:cNvSpPr txBox="1"/>
          <p:nvPr/>
        </p:nvSpPr>
        <p:spPr>
          <a:xfrm>
            <a:off x="6493398" y="2407535"/>
            <a:ext cx="4508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label,news_item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tech,"Intel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unveils laser breakthrough Intel has said it has found a way to put a silicon-based laser on a chip, raising hopes…”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sport,"Ronaldo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considering new contract Manchester United winger Cristiano Ronaldo said he is close to agreeing…”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91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1B45-520E-7B47-B710-41A877F8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text to input data: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FB67-DB75-0F47-899D-DC8512CB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We can’t just input text to machine learning algorithms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We need to convert text to suitable input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What is </a:t>
            </a:r>
            <a:r>
              <a:rPr lang="en-NL" i="1" dirty="0"/>
              <a:t>suitable</a:t>
            </a:r>
            <a:r>
              <a:rPr lang="en-NL" dirty="0"/>
              <a:t>? This differs per algorithm.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Generally speaking: we convert text into something numerical, like a </a:t>
            </a:r>
            <a:r>
              <a:rPr lang="en-NL" i="1" dirty="0"/>
              <a:t>vector</a:t>
            </a:r>
            <a:r>
              <a:rPr lang="en-NL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marL="384048" lvl="2" indent="0">
              <a:buNone/>
            </a:pP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31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E152-EB21-7F43-9CE4-EFFDDB19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9"/>
            <a:ext cx="10058400" cy="1450757"/>
          </a:xfrm>
        </p:spPr>
        <p:txBody>
          <a:bodyPr/>
          <a:lstStyle/>
          <a:p>
            <a:r>
              <a:rPr lang="en-NL" dirty="0"/>
              <a:t>From text to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BD2F-9095-D84D-B21E-2F5CB5FA3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153" y="2281821"/>
            <a:ext cx="9701900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sklearn.feature_extraction.text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sublinear_tf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=5, norm='l2', encoding='latin-1',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ngram_range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=(1, 2),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stop_words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english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vectors 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tfidf.fit_transform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df.news_item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labels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df.category_id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features.shape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20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0B6F-B3E2-044C-ADEB-2DABCB86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for real…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80B6-5170-4C44-A00E-74F8C6FB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model_selection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feature_extraction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feature_extraction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Perceptron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8810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7E85-2629-7D46-84DD-D321B5A0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Who is your teacher?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4308-3D6C-E34C-A9B6-4ADC6285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2108201"/>
            <a:ext cx="5541412" cy="4039838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Stephan Raaijmakers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ATW (Algemene Taalwetenschap) supplemented with Information Science and formal logic at Leiden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Computational linguist </a:t>
            </a:r>
            <a:r>
              <a:rPr lang="en-NL" i="1" dirty="0"/>
              <a:t>avant la lettre.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After graduation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Worked at Tilburg University on Dynamic Semantics and formal logic.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Worked at the Dutch Language Institute (INT, Leiden) as computational linguist (statistical NLP, machine learning).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From 2000-2012: at TNO as NLP/machine learning researcher. PhD with Antal van den Bosch and Walter Daelemans (Tilburg/Antwerp).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From 2012-2016 ran own company (Sentence, Amsterdam) on big data, NLP and deep learning.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From 2016-… back at TNO as Senior Scientist AI (explainable, communicative AI)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From 2020 on: professor of Communicative AI at LUCL.</a:t>
            </a:r>
          </a:p>
        </p:txBody>
      </p:sp>
      <p:pic>
        <p:nvPicPr>
          <p:cNvPr id="14338" name="Picture 2" descr="Map of eerste helmersstraat">
            <a:extLst>
              <a:ext uri="{FF2B5EF4-FFF2-40B4-BE49-F238E27FC236}">
                <a16:creationId xmlns:a16="http://schemas.microsoft.com/office/drawing/2014/main" id="{E17DC492-7AA2-2748-8411-D8C90F1D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02" y="4031881"/>
            <a:ext cx="2193383" cy="1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DF22550-7DB2-E745-9A4B-53682226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60" y="2108201"/>
            <a:ext cx="1217268" cy="15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16CC-F87D-F44A-A2AA-CD21B3EA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text to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C5FFB-EFB2-FB4D-B4ED-08ECC1C5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df=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.read_csv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bbc-all.csv”,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unicode_escape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(df['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news_item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'], df['label'],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count_vect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X_train_counts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count_vect.fit_transform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tfidf_transformer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X_train_vectors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tfidf_transformer.fit_transform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X_train_counts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991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3DD4-653E-C443-87F5-EBD74C58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2431"/>
            <a:ext cx="10058400" cy="1450757"/>
          </a:xfrm>
        </p:spPr>
        <p:txBody>
          <a:bodyPr/>
          <a:lstStyle/>
          <a:p>
            <a:r>
              <a:rPr lang="en-NL" dirty="0"/>
              <a:t>Let’s train a classifier: a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3512-9B13-064A-B642-D88A715EC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Perceptron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().fit(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X_train_tfidf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count_vect.transform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(["The game ended in a high score for the Lions"])))</a:t>
            </a:r>
          </a:p>
          <a:p>
            <a:r>
              <a:rPr lang="en-US" dirty="0"/>
              <a:t>=&gt; [</a:t>
            </a:r>
            <a:r>
              <a:rPr lang="en-US" dirty="0" err="1"/>
              <a:t>u'sport</a:t>
            </a:r>
            <a:r>
              <a:rPr lang="en-US" dirty="0"/>
              <a:t>']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01459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Become Great at Anything: The Truth Behind The 10,000-Hour Rule">
            <a:extLst>
              <a:ext uri="{FF2B5EF4-FFF2-40B4-BE49-F238E27FC236}">
                <a16:creationId xmlns:a16="http://schemas.microsoft.com/office/drawing/2014/main" id="{5B2C3877-4FCE-A54B-A575-91D331B56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D79AA-2F49-E24C-A866-722CE823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Second hour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3904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9E23-90AA-7144-8464-3058A48F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Questions? (15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F036-7415-0B41-9950-246AC7E0F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3561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Become Great at Anything: The Truth Behind The 10,000-Hour Rule">
            <a:extLst>
              <a:ext uri="{FF2B5EF4-FFF2-40B4-BE49-F238E27FC236}">
                <a16:creationId xmlns:a16="http://schemas.microsoft.com/office/drawing/2014/main" id="{5B2C3877-4FCE-A54B-A575-91D331B56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D79AA-2F49-E24C-A866-722CE823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Third hour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222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9E23-90AA-7144-8464-3058A48F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Explanation (15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F036-7415-0B41-9950-246AC7E0F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439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E147-A2E7-D14F-BF8A-803EBB49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Vectorizing our data for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FF49F-F836-8540-97AF-A9763C03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TF.IDF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28520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2E05-98BB-A44E-8466-1300EE9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does the Perceptron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4A6C-7FDA-BB49-8775-FBF28C5E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5348125" cy="3534316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It learns weights for every TF.IDF score in a document.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It sums these weights, and estimates a threshold.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It learns to predict multiple classes (5). So, how does it do that?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One-vs-one versus One-vs-Rest</a:t>
            </a:r>
          </a:p>
        </p:txBody>
      </p:sp>
    </p:spTree>
    <p:extLst>
      <p:ext uri="{BB962C8B-B14F-4D97-AF65-F5344CB8AC3E}">
        <p14:creationId xmlns:p14="http://schemas.microsoft.com/office/powerpoint/2010/main" val="811131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5732-002E-6840-8AEA-B3FF0153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this class you learned…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BD495-B8EE-3943-9CF5-2AB0ACA1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How to set up a machine learning environment in the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How to build, train and run a document classifier.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How a Perceptron works.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About vectors and vectorization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9241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F4E4-1FD9-DD4F-8D72-95348126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E023-6C3D-2447-BB35-9D12692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7698762" cy="4179312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Finish exercise.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Come up with 50 text examples (in the 5 categories, so 10 each), and measure the error of the classifier, per class label. Get these examples from any English newspaper site. Select snippets comparable in size to the original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Document your results: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example, true class (</a:t>
            </a:r>
            <a:r>
              <a:rPr lang="en-NL" u="sng" dirty="0">
                <a:latin typeface="Courier New" panose="02070309020205020404" pitchFamily="49" charset="0"/>
                <a:cs typeface="Courier New" panose="02070309020205020404" pitchFamily="49" charset="0"/>
              </a:rPr>
              <a:t>you decide</a:t>
            </a: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), predicted class</a:t>
            </a:r>
            <a:r>
              <a:rPr lang="en-NL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Document number of errors per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Finish the Week 1 Quiz at @@@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R</a:t>
            </a:r>
            <a:r>
              <a:rPr lang="en-US" dirty="0"/>
              <a:t>e</a:t>
            </a:r>
            <a:r>
              <a:rPr lang="en-NL" dirty="0"/>
              <a:t>ad Chapter 1 of DL4NLP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Next week: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Classifier evaluation.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Machine learning ‘hygiene’.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Vectorization (turning text into vectors).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2050" name="Picture 2" descr="Manning | Deep Learning for Natural Language Processing">
            <a:extLst>
              <a:ext uri="{FF2B5EF4-FFF2-40B4-BE49-F238E27FC236}">
                <a16:creationId xmlns:a16="http://schemas.microsoft.com/office/drawing/2014/main" id="{864D1EB3-DCFB-9147-A401-EBB733B6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11" y="2451325"/>
            <a:ext cx="1399436" cy="175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1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AA90-6D41-3747-856E-E74A6CB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Means to an end: technical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A9DF-9B4C-324E-9DC2-7829D239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06932" cy="376089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Google COLAB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Kaggle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Github repo: </a:t>
            </a:r>
            <a:r>
              <a:rPr lang="en-US" dirty="0">
                <a:hlinkClick r:id="rId2"/>
              </a:rPr>
              <a:t>https://github.com/stephanraaijmakers/ba-dl4nlp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Mentimeter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Zoom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Python, </a:t>
            </a:r>
            <a:r>
              <a:rPr lang="en-US" dirty="0" err="1"/>
              <a:t>Keras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1026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C3B3C025-EEBB-A748-98FB-95CA50F7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337" y="2393439"/>
            <a:ext cx="2087737" cy="9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5BF738-18B4-7A40-9122-A5774241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047" y="2166072"/>
            <a:ext cx="1619699" cy="62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Deep Dive Into GitHub Actions. Learn about the architecture of… | by  Deborah Digges | Better Programming | Medium">
            <a:extLst>
              <a:ext uri="{FF2B5EF4-FFF2-40B4-BE49-F238E27FC236}">
                <a16:creationId xmlns:a16="http://schemas.microsoft.com/office/drawing/2014/main" id="{D9D89F56-AC86-1E4B-9C39-1B8A924E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05" y="3748662"/>
            <a:ext cx="2182040" cy="1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E5A807-1834-2C41-ABAA-12CDC69A2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645" y="5414288"/>
            <a:ext cx="3022600" cy="508000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DF4364-D555-D14E-B470-606BDCAA6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25" y="3829813"/>
            <a:ext cx="1247466" cy="7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eras: the Python deep learning API">
            <a:extLst>
              <a:ext uri="{FF2B5EF4-FFF2-40B4-BE49-F238E27FC236}">
                <a16:creationId xmlns:a16="http://schemas.microsoft.com/office/drawing/2014/main" id="{E00722BE-8481-0647-8034-9D2DE9CD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13" y="5175765"/>
            <a:ext cx="1971187" cy="5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elcome to Python.org">
            <a:extLst>
              <a:ext uri="{FF2B5EF4-FFF2-40B4-BE49-F238E27FC236}">
                <a16:creationId xmlns:a16="http://schemas.microsoft.com/office/drawing/2014/main" id="{025F4B5F-6FA0-D24D-890E-B6B4B7FDD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9"/>
          <a:stretch/>
        </p:blipFill>
        <p:spPr bwMode="auto">
          <a:xfrm>
            <a:off x="5971920" y="4073584"/>
            <a:ext cx="1747863" cy="61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28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AA90-6D41-3747-856E-E74A6CB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A9DF-9B4C-324E-9DC2-7829D239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353216" cy="376089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Stephan Raaijmakers: Deep learning for NLP (Manning, MEAP (epub), published on paper in April 2021 (est.))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Papers (see Github repo, folder ‘literature’, organized by week).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1026" name="Picture 2" descr="Manning | Deep Learning for Natural Language Processing">
            <a:extLst>
              <a:ext uri="{FF2B5EF4-FFF2-40B4-BE49-F238E27FC236}">
                <a16:creationId xmlns:a16="http://schemas.microsoft.com/office/drawing/2014/main" id="{E6AE215B-B347-6146-9543-E8DE9434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755" y="2315098"/>
            <a:ext cx="19304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D694-9A2D-9F41-BDCB-096FDC56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386D-1F6C-CA48-806B-F87013E6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7065414" cy="375362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A code repository facility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Making code available to others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>
                <a:cs typeface="Arial" panose="020B0604020202020204" pitchFamily="34" charset="0"/>
              </a:rPr>
              <a:t>URL:</a:t>
            </a: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stephanraaijmakers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/ba-dl4nlp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A0DB1-1316-0041-94C0-35AF366C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85" y="1184648"/>
            <a:ext cx="5397580" cy="32784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394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AD3C-E4D7-E34D-A538-D4628493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Our first Mentimeter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07982C-F1C7-CF47-BD9B-215366038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163" y="3696494"/>
            <a:ext cx="6096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1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5021-E1BB-024B-A192-EFC71271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Week 1 – Background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6C2A-1EA3-4248-BD6A-C14946EE4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Introduction: NLP, machine learning and deep learning.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Background: Chapter 1 DL4NLP book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Paper week 1 on github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Practical session hour 1: working with text and training our very first neural network (already!)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Create a Google Colab account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Create a notebook “Perceptron”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Download data set from github.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Start working on exercise.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NL" dirty="0"/>
              <a:t>Practical session hour 2: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NL" dirty="0"/>
              <a:t>Report issues, and proceed.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  <a:p>
            <a:pPr lvl="1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49255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2190</Words>
  <Application>Microsoft Macintosh PowerPoint</Application>
  <PresentationFormat>Widescreen</PresentationFormat>
  <Paragraphs>296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Nova</vt:lpstr>
      <vt:lpstr>Arial Nova Light</vt:lpstr>
      <vt:lpstr>Calibri</vt:lpstr>
      <vt:lpstr>Courier New</vt:lpstr>
      <vt:lpstr>RetrospectVTI</vt:lpstr>
      <vt:lpstr>BA Deep learning for NLP </vt:lpstr>
      <vt:lpstr>Overview of the course</vt:lpstr>
      <vt:lpstr>Outline</vt:lpstr>
      <vt:lpstr>Who is your teacher?</vt:lpstr>
      <vt:lpstr>Means to an end: technical tools</vt:lpstr>
      <vt:lpstr>Literature</vt:lpstr>
      <vt:lpstr>Github</vt:lpstr>
      <vt:lpstr>Our first Mentimeter</vt:lpstr>
      <vt:lpstr>Week 1 – Background and setup</vt:lpstr>
      <vt:lpstr>Introduction: AI, machine learning, NLP and deep learning</vt:lpstr>
      <vt:lpstr>A rough timeline of AI (1/3)</vt:lpstr>
      <vt:lpstr>A rough timeline of AI (2/3)</vt:lpstr>
      <vt:lpstr>A rough timeline of AI (3/3)</vt:lpstr>
      <vt:lpstr>Eliza (1964)</vt:lpstr>
      <vt:lpstr>IBM Debater (2018)</vt:lpstr>
      <vt:lpstr>AI</vt:lpstr>
      <vt:lpstr>What is machine learning?</vt:lpstr>
      <vt:lpstr>A timeline of machine learning</vt:lpstr>
      <vt:lpstr>A timeline of NLP</vt:lpstr>
      <vt:lpstr>So, what is deep learning?</vt:lpstr>
      <vt:lpstr>Deep learning is all about learning (vector) representations of data from data</vt:lpstr>
      <vt:lpstr>Vectors</vt:lpstr>
      <vt:lpstr>Similarity in vector space</vt:lpstr>
      <vt:lpstr>Cosine distance versus Euclidean distance</vt:lpstr>
      <vt:lpstr>The deep learning (r)evolution</vt:lpstr>
      <vt:lpstr>A timeline of representation learning (1/2)</vt:lpstr>
      <vt:lpstr>A timeline of representation learning (2/2)</vt:lpstr>
      <vt:lpstr>Google on Deep Learning</vt:lpstr>
      <vt:lpstr>Application fields are on the rise … like CAI</vt:lpstr>
      <vt:lpstr>BREAK</vt:lpstr>
      <vt:lpstr>Practice: multi-class learning with sklearn</vt:lpstr>
      <vt:lpstr>What is a Perceptron?</vt:lpstr>
      <vt:lpstr>The exercise (see slides on github)</vt:lpstr>
      <vt:lpstr>Hour 1: Getting started</vt:lpstr>
      <vt:lpstr>Upload data to your Colab account</vt:lpstr>
      <vt:lpstr>Reading data</vt:lpstr>
      <vt:lpstr>From text to input data: vector space</vt:lpstr>
      <vt:lpstr>From text to vectors</vt:lpstr>
      <vt:lpstr>Now for real… </vt:lpstr>
      <vt:lpstr>From text to vectors</vt:lpstr>
      <vt:lpstr>Let’s train a classifier: a Perceptron</vt:lpstr>
      <vt:lpstr>Second hour</vt:lpstr>
      <vt:lpstr>Questions? (15 minutes)</vt:lpstr>
      <vt:lpstr>Third hour</vt:lpstr>
      <vt:lpstr>Explanation (15 minutes)</vt:lpstr>
      <vt:lpstr>Vectorizing our data for the Perceptron</vt:lpstr>
      <vt:lpstr>What does the Perceptron do?</vt:lpstr>
      <vt:lpstr>In this class you learned…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 Deep learning for NLP </dc:title>
  <dc:creator>Raaijmakers, S.A. (Stephan)</dc:creator>
  <cp:lastModifiedBy>Raaijmakers, S.A. (Stephan)</cp:lastModifiedBy>
  <cp:revision>1</cp:revision>
  <dcterms:created xsi:type="dcterms:W3CDTF">2021-01-30T09:38:08Z</dcterms:created>
  <dcterms:modified xsi:type="dcterms:W3CDTF">2021-01-30T09:40:58Z</dcterms:modified>
</cp:coreProperties>
</file>